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2" r:id="rId21"/>
    <p:sldId id="303" r:id="rId22"/>
    <p:sldId id="30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7" r:id="rId47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49"/>
      <p:bold r:id="rId50"/>
      <p:italic r:id="rId51"/>
      <p:boldItalic r:id="rId52"/>
    </p:embeddedFont>
    <p:embeddedFont>
      <p:font typeface="Public Sans" pitchFamily="2" charset="77"/>
      <p:regular r:id="rId53"/>
      <p:bold r:id="rId54"/>
      <p:italic r:id="rId55"/>
      <p:boldItalic r:id="rId56"/>
    </p:embeddedFont>
    <p:embeddedFont>
      <p:font typeface="Public Sans ExtraBold" pitchFamily="2" charset="77"/>
      <p:bold r:id="rId57"/>
      <p:italic r:id="rId58"/>
      <p:boldItalic r:id="rId59"/>
    </p:embeddedFont>
    <p:embeddedFont>
      <p:font typeface="Public Sans Light" pitchFamily="2" charset="77"/>
      <p:regular r:id="rId60"/>
      <p:bold r:id="rId61"/>
      <p:italic r:id="rId62"/>
      <p:boldItalic r:id="rId63"/>
    </p:embeddedFont>
    <p:embeddedFont>
      <p:font typeface="Public Sans Medium" pitchFamily="2" charset="77"/>
      <p:regular r:id="rId64"/>
      <p:bold r:id="rId65"/>
      <p:italic r:id="rId66"/>
      <p:boldItalic r:id="rId67"/>
    </p:embeddedFont>
    <p:embeddedFont>
      <p:font typeface="Public Sans Thin" pitchFamily="2" charset="77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650a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3650a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3650ab7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3650ab7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2e9a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2e9a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4108ebe4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4108ebe4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4108ebe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4108ebe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e16b750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e16b750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e16b750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e16b750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4e16b750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4e16b750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4108ebe4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4108ebe4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4108ebe4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4108ebe4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3650ab70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3650ab70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4108ebe4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4108ebe4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3650ab70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3650ab70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3650ab70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3650ab70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3650ab70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3650ab70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3650ab70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3650ab70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3650ab70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3650ab70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3650ab70c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3650ab70c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3650ab70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3650ab70c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4108ebe4b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4108ebe4b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108ebe4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108ebe4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108ebe4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108ebe4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4108ebe4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4108ebe4b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4108ebe4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4108ebe4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4108ebe4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4108ebe4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4108ebe4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4108ebe4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3650ab70c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3650ab70c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3650ab70c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3650ab70c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3650ab70c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3650ab70c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960a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960a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4108eb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4108ebe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4108ebe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4108ebe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1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22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39" name="Google Shape;39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2" name="Google Shape;42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esignsystem.digital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2022</a:t>
            </a:r>
            <a:endParaRPr/>
          </a:p>
        </p:txBody>
      </p:sp>
      <p:pic>
        <p:nvPicPr>
          <p:cNvPr id="129" name="Google Shape;129;p24" descr="The USWDS logo in a festive teal, magenta, yellow, orange and blu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3235946" y="619632"/>
            <a:ext cx="2648400" cy="2533200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Security update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tomorrow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 Moccia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 Godfrey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Multilingual CoP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Vote.gov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93192" y="822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 today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749900" y="1191475"/>
            <a:ext cx="77259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overview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guidance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Language selector demo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What’s next</a:t>
            </a:r>
            <a:endParaRPr sz="3700"/>
          </a:p>
        </p:txBody>
      </p:sp>
      <p:sp>
        <p:nvSpPr>
          <p:cNvPr id="245" name="Google Shape;2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a site or service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meal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37" name="Google Shape;137;p2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 and textures</a:t>
            </a:r>
            <a:endParaRPr/>
          </a:p>
        </p:txBody>
      </p:sp>
      <p:pic>
        <p:nvPicPr>
          <p:cNvPr id="256" name="Google Shape;256;p42" descr="Hand lettered words on colorful backgrounds describe flavors and textures. Words include sweet, bitter, savory, chewy, smooth, and spic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54" name="Google Shape;25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</a:t>
            </a:r>
            <a:endParaRPr/>
          </a:p>
        </p:txBody>
      </p:sp>
      <p:pic>
        <p:nvPicPr>
          <p:cNvPr id="264" name="Google Shape;264;p43" descr="A colorful selection of illustrated food items includes, cabbage, cheese, chicken, broccoli, eggs, tomatoes, and be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2" cy="5143503"/>
          </a:xfrm>
          <a:prstGeom prst="rect">
            <a:avLst/>
          </a:prstGeom>
        </p:spPr>
      </p:pic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and accessibility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pic>
        <p:nvPicPr>
          <p:cNvPr id="272" name="Google Shape;272;p44" descr="How to cut an onion. An illustration of large red onion is surrounded by different onion cuts: dice, slice, rings, julienne, chop and large dice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Patterns </a:t>
            </a:r>
            <a:r>
              <a:rPr lang="en">
                <a:solidFill>
                  <a:schemeClr val="lt1"/>
                </a:solidFill>
              </a:rPr>
              <a:t>are our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Recipes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Patterns: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Things users do again and again on our sites and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 </a:t>
            </a:r>
            <a:r>
              <a:rPr lang="en" dirty="0">
                <a:solidFill>
                  <a:schemeClr val="dk1"/>
                </a:solidFill>
              </a:rPr>
              <a:t>_________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00" name="Google Shape;300;p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>
            <a:spLocks noGrp="1"/>
          </p:cNvSpPr>
          <p:nvPr>
            <p:ph type="title"/>
          </p:nvPr>
        </p:nvSpPr>
        <p:spPr>
          <a:xfrm>
            <a:off x="425644" y="445025"/>
            <a:ext cx="5322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4903157" y="374961"/>
            <a:ext cx="3663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enter their name.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review a complex form.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refine search results.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recover from an error.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make an appointment.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upload a document.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their race or ethnicity.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</a:t>
            </a:r>
            <a:r>
              <a:rPr lang="en" dirty="0"/>
              <a:t>vision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teams sharing solutions and practicing effective human-centered design</a:t>
            </a:r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Provide fair, equitable, respectful, and inclusive experiences for broad,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diverse audiences.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0" name="Google Shape;32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48" name="Google Shape;148;p2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Language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Multilingual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Community of Practice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ed"/>
          <p:cNvSpPr txBox="1">
            <a:spLocks noGrp="1"/>
          </p:cNvSpPr>
          <p:nvPr>
            <p:ph type="title"/>
          </p:nvPr>
        </p:nvSpPr>
        <p:spPr>
          <a:xfrm>
            <a:off x="311700" y="288425"/>
            <a:ext cx="8520600" cy="10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 in multiple languages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text 1"/>
          <p:cNvSpPr txBox="1"/>
          <p:nvPr/>
        </p:nvSpPr>
        <p:spPr>
          <a:xfrm>
            <a:off x="379025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Two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6" name="dots 1" descr="Select between two languages: Shows two circles, each a different color. One of them is filled i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7579" y="3963099"/>
            <a:ext cx="499178" cy="2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illo 1" descr="Two similar web page schematics. One has gold text, the other has teal text."/>
          <p:cNvGrpSpPr/>
          <p:nvPr/>
        </p:nvGrpSpPr>
        <p:grpSpPr>
          <a:xfrm>
            <a:off x="379025" y="1511580"/>
            <a:ext cx="2364431" cy="1850649"/>
            <a:chOff x="379025" y="1788250"/>
            <a:chExt cx="2364431" cy="1850649"/>
          </a:xfrm>
        </p:grpSpPr>
        <p:pic>
          <p:nvPicPr>
            <p:cNvPr id="346" name="Google Shape;346;p55" descr="A schematic of a web page with gold text is next to a similar web page with teal tex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025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55" descr="It's me, alt text!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495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text 2"/>
          <p:cNvSpPr txBox="1"/>
          <p:nvPr/>
        </p:nvSpPr>
        <p:spPr>
          <a:xfrm>
            <a:off x="3036553" y="3492005"/>
            <a:ext cx="273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Three or more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7" name="dots 2" descr="Select from three or more languages: Shows three circles, each a different color. One is filled in."/>
          <p:cNvPicPr preferRelativeResize="0"/>
          <p:nvPr/>
        </p:nvPicPr>
        <p:blipFill rotWithShape="1">
          <a:blip r:embed="rId6">
            <a:alphaModFix/>
          </a:blip>
          <a:srcRect l="-18818" t="-26950" r="-9287" b="-49541"/>
          <a:stretch/>
        </p:blipFill>
        <p:spPr>
          <a:xfrm flipH="1">
            <a:off x="3316614" y="3896342"/>
            <a:ext cx="993349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illo 2" descr="Three similar web page schematics. One has gold text, one has teal text, and the other has purple right-to-left text."/>
          <p:cNvGrpSpPr/>
          <p:nvPr/>
        </p:nvGrpSpPr>
        <p:grpSpPr>
          <a:xfrm>
            <a:off x="3322534" y="1511580"/>
            <a:ext cx="3580358" cy="1850649"/>
            <a:chOff x="3293692" y="1788250"/>
            <a:chExt cx="3580358" cy="1850649"/>
          </a:xfrm>
        </p:grpSpPr>
        <p:pic>
          <p:nvPicPr>
            <p:cNvPr id="349" name="Google Shape;349;p55" descr="Three similar schematics of a web page are side by side. One has gold text, one has teal text, and the third has pink text running right to lef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369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9619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25546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text 3"/>
          <p:cNvSpPr txBox="1"/>
          <p:nvPr/>
        </p:nvSpPr>
        <p:spPr>
          <a:xfrm>
            <a:off x="7106869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Selected content</a:t>
            </a:r>
            <a:endParaRPr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8" name="dots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8">
            <a:alphaModFix/>
          </a:blip>
          <a:srcRect l="-15141" t="-60335" r="-12850" b="-46575"/>
          <a:stretch/>
        </p:blipFill>
        <p:spPr>
          <a:xfrm flipH="1">
            <a:off x="7479715" y="3828549"/>
            <a:ext cx="1413974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illo 3" descr="A web page schematic shows a web page with four blocks of text on the same page. Each is a different color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1370" y="1511580"/>
            <a:ext cx="1148504" cy="185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311700" y="425797"/>
            <a:ext cx="8520600" cy="7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Interviews and feedback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56" descr="Colored speech bubbles contain symbols like exclamation points, a question mark, and an asterisk"/>
          <p:cNvPicPr preferRelativeResize="0"/>
          <p:nvPr/>
        </p:nvPicPr>
        <p:blipFill rotWithShape="1">
          <a:blip r:embed="rId3">
            <a:alphaModFix/>
          </a:blip>
          <a:srcRect r="61098"/>
          <a:stretch/>
        </p:blipFill>
        <p:spPr>
          <a:xfrm>
            <a:off x="3101270" y="1570525"/>
            <a:ext cx="3070925" cy="24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ed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language </a:t>
            </a: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pattern family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grpSp>
        <p:nvGrpSpPr>
          <p:cNvPr id="373" name="line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9120" y="1875455"/>
            <a:ext cx="7885750" cy="2124655"/>
            <a:chOff x="1043700" y="1951642"/>
            <a:chExt cx="7056600" cy="2124655"/>
          </a:xfrm>
        </p:grpSpPr>
        <p:cxnSp>
          <p:nvCxnSpPr>
            <p:cNvPr id="374" name="Google Shape;374;p57"/>
            <p:cNvCxnSpPr/>
            <p:nvPr/>
          </p:nvCxnSpPr>
          <p:spPr>
            <a:xfrm>
              <a:off x="1043700" y="195164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57"/>
            <p:cNvCxnSpPr/>
            <p:nvPr/>
          </p:nvCxnSpPr>
          <p:spPr>
            <a:xfrm>
              <a:off x="1043700" y="249002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57"/>
            <p:cNvCxnSpPr/>
            <p:nvPr/>
          </p:nvCxnSpPr>
          <p:spPr>
            <a:xfrm>
              <a:off x="1043700" y="3018783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57"/>
            <p:cNvCxnSpPr/>
            <p:nvPr/>
          </p:nvCxnSpPr>
          <p:spPr>
            <a:xfrm>
              <a:off x="1043700" y="3547544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57"/>
            <p:cNvCxnSpPr/>
            <p:nvPr/>
          </p:nvCxnSpPr>
          <p:spPr>
            <a:xfrm>
              <a:off x="1043700" y="4076297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2" name="text"/>
          <p:cNvSpPr txBox="1">
            <a:spLocks noGrp="1"/>
          </p:cNvSpPr>
          <p:nvPr>
            <p:ph type="body" idx="1"/>
          </p:nvPr>
        </p:nvSpPr>
        <p:spPr>
          <a:xfrm>
            <a:off x="139151" y="1763577"/>
            <a:ext cx="7561200" cy="29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between two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from three or more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Find selected multilingual content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Indicate preferred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79" name="image 1" descr="Select between two languages: Shows two circles, each a different color. One of them is filled in."/>
          <p:cNvPicPr preferRelativeResize="0"/>
          <p:nvPr/>
        </p:nvPicPr>
        <p:blipFill rotWithShape="1">
          <a:blip r:embed="rId3">
            <a:alphaModFix/>
          </a:blip>
          <a:srcRect l="-20130" r="-19183"/>
          <a:stretch/>
        </p:blipFill>
        <p:spPr>
          <a:xfrm>
            <a:off x="7816200" y="2028375"/>
            <a:ext cx="720200" cy="2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image 2" descr="Select from three or more languages: Shows three circles, each a different color. One is filled in."/>
          <p:cNvPicPr preferRelativeResize="0"/>
          <p:nvPr/>
        </p:nvPicPr>
        <p:blipFill rotWithShape="1">
          <a:blip r:embed="rId4">
            <a:alphaModFix/>
          </a:blip>
          <a:srcRect l="-22135" t="-39382" r="-5301" b="-37140"/>
          <a:stretch/>
        </p:blipFill>
        <p:spPr>
          <a:xfrm>
            <a:off x="7452289" y="2474339"/>
            <a:ext cx="10268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image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5">
            <a:alphaModFix/>
          </a:blip>
          <a:srcRect l="-31546" t="-82994" r="-9159" b="-55839"/>
          <a:stretch/>
        </p:blipFill>
        <p:spPr>
          <a:xfrm>
            <a:off x="6981905" y="2918926"/>
            <a:ext cx="1554499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image 4" descr="Indicate preferred languages: Shows found colored checkboxes, each a different color. Two are checked."/>
          <p:cNvPicPr preferRelativeResize="0"/>
          <p:nvPr/>
        </p:nvPicPr>
        <p:blipFill rotWithShape="1">
          <a:blip r:embed="rId6">
            <a:alphaModFix/>
          </a:blip>
          <a:srcRect l="-28722" t="-62311" r="-12003" b="-76522"/>
          <a:stretch/>
        </p:blipFill>
        <p:spPr>
          <a:xfrm>
            <a:off x="7020356" y="3486360"/>
            <a:ext cx="1554499" cy="5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E2E"/>
                </a:solidFill>
              </a:rPr>
              <a:t>A USWDS pattern page</a:t>
            </a:r>
            <a:endParaRPr dirty="0">
              <a:solidFill>
                <a:srgbClr val="FFBE2E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have </a:t>
            </a:r>
            <a:br>
              <a:rPr lang="en" dirty="0"/>
            </a:br>
            <a:r>
              <a:rPr lang="en" dirty="0"/>
              <a:t>guidance pages just </a:t>
            </a:r>
            <a:br>
              <a:rPr lang="en" dirty="0"/>
            </a:br>
            <a:r>
              <a:rPr lang="en" dirty="0"/>
              <a:t>like components</a:t>
            </a:r>
            <a:endParaRPr dirty="0"/>
          </a:p>
        </p:txBody>
      </p:sp>
      <p:grpSp>
        <p:nvGrpSpPr>
          <p:cNvPr id="2" name="Group 1" descr="A complete screenshot of a patterns page shows only the top section highlighted.">
            <a:extLst>
              <a:ext uri="{FF2B5EF4-FFF2-40B4-BE49-F238E27FC236}">
                <a16:creationId xmlns:a16="http://schemas.microsoft.com/office/drawing/2014/main" id="{AE374CA0-A6F7-9061-30D9-566DE52562DA}"/>
              </a:ext>
            </a:extLst>
          </p:cNvPr>
          <p:cNvGrpSpPr/>
          <p:nvPr/>
        </p:nvGrpSpPr>
        <p:grpSpPr>
          <a:xfrm>
            <a:off x="4547425" y="0"/>
            <a:ext cx="807600" cy="5143501"/>
            <a:chOff x="4547425" y="0"/>
            <a:chExt cx="807600" cy="5143501"/>
          </a:xfrm>
        </p:grpSpPr>
        <p:pic>
          <p:nvPicPr>
            <p:cNvPr id="391" name="Google Shape;39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8"/>
            <p:cNvSpPr/>
            <p:nvPr/>
          </p:nvSpPr>
          <p:spPr>
            <a:xfrm>
              <a:off x="4602996" y="998719"/>
              <a:ext cx="690600" cy="4144756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4547425" y="19219"/>
              <a:ext cx="807600" cy="979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8" descr="A screenshot of the top section of a patterns page shows elements similar to a components page: pattern name, description, and sections like &quot;What problem does this solve?&quot;, &quot;When to use this pattern&quot;, and &quot;When to consider something els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17985"/>
          <a:stretch/>
        </p:blipFill>
        <p:spPr>
          <a:xfrm>
            <a:off x="5551800" y="200"/>
            <a:ext cx="3592201" cy="5143501"/>
          </a:xfrm>
          <a:prstGeom prst="rect">
            <a:avLst/>
          </a:prstGeom>
        </p:spPr>
      </p:pic>
      <p:sp>
        <p:nvSpPr>
          <p:cNvPr id="388" name="Google Shape;3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35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a pattern</a:t>
            </a:r>
            <a:endParaRPr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of the page describes the pattern</a:t>
            </a:r>
            <a:endParaRPr/>
          </a:p>
        </p:txBody>
      </p:sp>
      <p:grpSp>
        <p:nvGrpSpPr>
          <p:cNvPr id="2" name="Group 1" descr="A complete screenshot of a patterns page shows only title and description highlighted.">
            <a:extLst>
              <a:ext uri="{FF2B5EF4-FFF2-40B4-BE49-F238E27FC236}">
                <a16:creationId xmlns:a16="http://schemas.microsoft.com/office/drawing/2014/main" id="{75F807C7-A50D-4B13-22A3-490411B6B498}"/>
              </a:ext>
            </a:extLst>
          </p:cNvPr>
          <p:cNvGrpSpPr/>
          <p:nvPr/>
        </p:nvGrpSpPr>
        <p:grpSpPr>
          <a:xfrm>
            <a:off x="4547425" y="-67800"/>
            <a:ext cx="807600" cy="5211375"/>
            <a:chOff x="4547425" y="-67800"/>
            <a:chExt cx="807600" cy="5211375"/>
          </a:xfrm>
        </p:grpSpPr>
        <p:pic>
          <p:nvPicPr>
            <p:cNvPr id="401" name="Google Shape;40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9"/>
            <p:cNvSpPr/>
            <p:nvPr/>
          </p:nvSpPr>
          <p:spPr>
            <a:xfrm>
              <a:off x="4603000" y="393675"/>
              <a:ext cx="690600" cy="4749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4603000" y="-67800"/>
              <a:ext cx="690600" cy="125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4547425" y="57675"/>
              <a:ext cx="807600" cy="33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59" descr="A larger screenshot shows the title and description of a patterns page. The title is &quot;Three of more languages&quot; and the description is &quot;Help a user choose from multiple available language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679" b="68269"/>
          <a:stretch/>
        </p:blipFill>
        <p:spPr>
          <a:xfrm>
            <a:off x="5551800" y="356425"/>
            <a:ext cx="3592201" cy="1633802"/>
          </a:xfrm>
          <a:prstGeom prst="rect">
            <a:avLst/>
          </a:prstGeom>
        </p:spPr>
      </p:pic>
      <p:sp>
        <p:nvSpPr>
          <p:cNvPr id="405" name="Google Shape;405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2"/>
            <a:ext cx="3879600" cy="1633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36</a:t>
            </a:fld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context</a:t>
            </a:r>
            <a:endParaRPr dirty="0"/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pattern applies to your website or service and how </a:t>
            </a:r>
            <a:br>
              <a:rPr lang="en"/>
            </a:br>
            <a:r>
              <a:rPr lang="en"/>
              <a:t>to approach its solution</a:t>
            </a:r>
            <a:endParaRPr/>
          </a:p>
        </p:txBody>
      </p:sp>
      <p:grpSp>
        <p:nvGrpSpPr>
          <p:cNvPr id="414" name="Google Shape;414;p60" descr="A complete screenshot of a patterns page shows only a section near the top highlighted."/>
          <p:cNvGrpSpPr/>
          <p:nvPr/>
        </p:nvGrpSpPr>
        <p:grpSpPr>
          <a:xfrm>
            <a:off x="4547425" y="-18724"/>
            <a:ext cx="807600" cy="5162225"/>
            <a:chOff x="4547425" y="-18724"/>
            <a:chExt cx="807600" cy="5162225"/>
          </a:xfrm>
        </p:grpSpPr>
        <p:pic>
          <p:nvPicPr>
            <p:cNvPr id="415" name="Google Shape;41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0"/>
            <p:cNvSpPr/>
            <p:nvPr/>
          </p:nvSpPr>
          <p:spPr>
            <a:xfrm>
              <a:off x="4602996" y="1037375"/>
              <a:ext cx="690600" cy="410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0"/>
            <p:cNvSpPr/>
            <p:nvPr/>
          </p:nvSpPr>
          <p:spPr>
            <a:xfrm rot="10800000" flipH="1">
              <a:off x="4603000" y="-18724"/>
              <a:ext cx="690600" cy="3456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0"/>
            <p:cNvSpPr/>
            <p:nvPr/>
          </p:nvSpPr>
          <p:spPr>
            <a:xfrm>
              <a:off x="4547425" y="336477"/>
              <a:ext cx="807600" cy="700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" name="Google Shape;413;p60" descr="A larger screenshot of the section near the top shows four sections: &quot;What problem does this solve&quot;?, &quot;When to use this pattern&quot;, When to consider something else&quot; and &quot;What's the solution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7351" b="36096"/>
          <a:stretch/>
        </p:blipFill>
        <p:spPr>
          <a:xfrm>
            <a:off x="5551800" y="356425"/>
            <a:ext cx="3592201" cy="3546900"/>
          </a:xfrm>
          <a:prstGeom prst="rect">
            <a:avLst/>
          </a:prstGeom>
        </p:spPr>
      </p:pic>
      <p:sp>
        <p:nvSpPr>
          <p:cNvPr id="419" name="Google Shape;419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9"/>
            <a:ext cx="3879600" cy="35469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37</a:t>
            </a:fld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</a:t>
            </a:r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</a:t>
            </a:r>
            <a:br>
              <a:rPr lang="en"/>
            </a:br>
            <a:r>
              <a:rPr lang="en"/>
              <a:t>and what not to do</a:t>
            </a:r>
            <a:endParaRPr/>
          </a:p>
        </p:txBody>
      </p:sp>
      <p:grpSp>
        <p:nvGrpSpPr>
          <p:cNvPr id="2" name="Group 1" descr="A larger screenshot of the top-middle section shows two columns, titled: &quot;What to do&quot; and &quot;What not to do&quot;">
            <a:extLst>
              <a:ext uri="{FF2B5EF4-FFF2-40B4-BE49-F238E27FC236}">
                <a16:creationId xmlns:a16="http://schemas.microsoft.com/office/drawing/2014/main" id="{47EAB516-2242-055C-C87B-4000BB790CE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28" name="Google Shape;42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61"/>
            <p:cNvSpPr/>
            <p:nvPr/>
          </p:nvSpPr>
          <p:spPr>
            <a:xfrm>
              <a:off x="4603000" y="1807425"/>
              <a:ext cx="690600" cy="33360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>
              <a:off x="4603000" y="-67800"/>
              <a:ext cx="690600" cy="10485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4547425" y="980625"/>
              <a:ext cx="807600" cy="826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7" name="Google Shape;427;p61" descr="A larger screenshot of the top-middle section shows two columns, titled &quot;What to do&quot; and &quot;What not to do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37" b="25535"/>
          <a:stretch/>
        </p:blipFill>
        <p:spPr>
          <a:xfrm>
            <a:off x="5551800" y="333475"/>
            <a:ext cx="3592201" cy="4242750"/>
          </a:xfrm>
          <a:prstGeom prst="rect">
            <a:avLst/>
          </a:prstGeom>
        </p:spPr>
      </p:pic>
      <p:sp>
        <p:nvSpPr>
          <p:cNvPr id="432" name="Google Shape;432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219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38</a:t>
            </a:fld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details, often related to accessibility</a:t>
            </a:r>
            <a:endParaRPr/>
          </a:p>
        </p:txBody>
      </p:sp>
      <p:grpSp>
        <p:nvGrpSpPr>
          <p:cNvPr id="2" name="Group 1" descr="A complete screenshot of a patterns page shows only the middle section highlighted.">
            <a:extLst>
              <a:ext uri="{FF2B5EF4-FFF2-40B4-BE49-F238E27FC236}">
                <a16:creationId xmlns:a16="http://schemas.microsoft.com/office/drawing/2014/main" id="{F9503AAA-DA31-913C-31BA-6C647AF5E9F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41" name="Google Shape;441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62"/>
            <p:cNvSpPr/>
            <p:nvPr/>
          </p:nvSpPr>
          <p:spPr>
            <a:xfrm>
              <a:off x="4603000" y="2797675"/>
              <a:ext cx="690600" cy="23457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4603000" y="-67800"/>
              <a:ext cx="690600" cy="2279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2"/>
            <p:cNvSpPr/>
            <p:nvPr/>
          </p:nvSpPr>
          <p:spPr>
            <a:xfrm rot="10800000" flipH="1">
              <a:off x="4547425" y="2211175"/>
              <a:ext cx="807600" cy="586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62" descr="A larger screenshot of the middle section shows a section titled: &quot;Consideration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95" b="46822"/>
          <a:stretch/>
        </p:blipFill>
        <p:spPr>
          <a:xfrm>
            <a:off x="5551800" y="356425"/>
            <a:ext cx="3592201" cy="2902799"/>
          </a:xfrm>
          <a:prstGeom prst="rect">
            <a:avLst/>
          </a:prstGeom>
        </p:spPr>
      </p:pic>
      <p:sp>
        <p:nvSpPr>
          <p:cNvPr id="445" name="Google Shape;445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2902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39</a:t>
            </a:fld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452" name="Google Shape;452;p63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USWDS components used to address the pattern and how to implement our solution in code</a:t>
            </a:r>
            <a:endParaRPr dirty="0"/>
          </a:p>
        </p:txBody>
      </p:sp>
      <p:grpSp>
        <p:nvGrpSpPr>
          <p:cNvPr id="2" name="Group 1" descr="A complete screenshot of a patterns page shows only the bottom-middle section highlighted.">
            <a:extLst>
              <a:ext uri="{FF2B5EF4-FFF2-40B4-BE49-F238E27FC236}">
                <a16:creationId xmlns:a16="http://schemas.microsoft.com/office/drawing/2014/main" id="{D88BBF64-E167-E271-4A9E-D5F7F7223D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54" name="Google Shape;45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63"/>
            <p:cNvSpPr/>
            <p:nvPr/>
          </p:nvSpPr>
          <p:spPr>
            <a:xfrm>
              <a:off x="4603000" y="3576425"/>
              <a:ext cx="690600" cy="1566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4603000" y="-67800"/>
              <a:ext cx="690600" cy="2798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3"/>
            <p:cNvSpPr/>
            <p:nvPr/>
          </p:nvSpPr>
          <p:spPr>
            <a:xfrm rot="10800000" flipH="1">
              <a:off x="4547425" y="2730425"/>
              <a:ext cx="807600" cy="84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3" name="Google Shape;453;p63" descr="A larger screenshot of the bottom-middle section shows three columns, titled: &quot;Components used in this pattern&quot;, &quot;Pattern preview&quot;, and &quot;Pattern cod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437" b="25655"/>
          <a:stretch/>
        </p:blipFill>
        <p:spPr>
          <a:xfrm>
            <a:off x="5551800" y="403800"/>
            <a:ext cx="3592201" cy="4259123"/>
          </a:xfrm>
          <a:prstGeom prst="rect">
            <a:avLst/>
          </a:prstGeom>
        </p:spPr>
      </p:pic>
      <p:sp>
        <p:nvSpPr>
          <p:cNvPr id="458" name="Google Shape;458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3065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40</a:t>
            </a:fld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examples, </a:t>
            </a:r>
            <a:br>
              <a:rPr lang="en"/>
            </a:br>
            <a:r>
              <a:rPr lang="en"/>
              <a:t>related components,</a:t>
            </a:r>
            <a:br>
              <a:rPr lang="en"/>
            </a:br>
            <a:r>
              <a:rPr lang="en"/>
              <a:t>sources we used in addition to our direct research, and a list of any changes to the pattern page since publication</a:t>
            </a:r>
            <a:endParaRPr/>
          </a:p>
        </p:txBody>
      </p:sp>
      <p:grpSp>
        <p:nvGrpSpPr>
          <p:cNvPr id="2" name="Group 1" descr="A complete screenshot of a patterns page shows only the bottom section highlighted.">
            <a:extLst>
              <a:ext uri="{FF2B5EF4-FFF2-40B4-BE49-F238E27FC236}">
                <a16:creationId xmlns:a16="http://schemas.microsoft.com/office/drawing/2014/main" id="{68645467-281F-28B7-2400-FD0A5F21A7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68" name="Google Shape;46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4"/>
            <p:cNvSpPr/>
            <p:nvPr/>
          </p:nvSpPr>
          <p:spPr>
            <a:xfrm>
              <a:off x="4603000" y="4484025"/>
              <a:ext cx="690600" cy="659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4"/>
            <p:cNvSpPr/>
            <p:nvPr/>
          </p:nvSpPr>
          <p:spPr>
            <a:xfrm>
              <a:off x="4603000" y="-67800"/>
              <a:ext cx="690600" cy="359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4"/>
            <p:cNvSpPr/>
            <p:nvPr/>
          </p:nvSpPr>
          <p:spPr>
            <a:xfrm rot="10800000" flipH="1">
              <a:off x="4547425" y="3528401"/>
              <a:ext cx="807600" cy="9453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7" name="Google Shape;467;p64" descr="A larger screenshot of the bottom section shows four sections, titled: &quot;See patterns in use&quot;, &quot;Related&quot;, &quot;References&quot;, and &quot;Changelog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304" b="20128"/>
          <a:stretch/>
        </p:blipFill>
        <p:spPr>
          <a:xfrm>
            <a:off x="5551800" y="356425"/>
            <a:ext cx="3592201" cy="4614001"/>
          </a:xfrm>
          <a:prstGeom prst="rect">
            <a:avLst/>
          </a:prstGeom>
        </p:spPr>
      </p:pic>
      <p:sp>
        <p:nvSpPr>
          <p:cNvPr id="472" name="Google Shape;472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6140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41</a:t>
            </a:fld>
            <a:endParaRPr sz="1300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>
            <a:spLocks noGrp="1"/>
          </p:cNvSpPr>
          <p:nvPr>
            <p:ph type="title"/>
          </p:nvPr>
        </p:nvSpPr>
        <p:spPr>
          <a:xfrm>
            <a:off x="263650" y="435425"/>
            <a:ext cx="8520600" cy="13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Selected multilingual content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79" name="Google Shape;479;p65" descr="A web page schematic shows a web page with four blocks of text on the same page. Each is a different color. Underneath, are four colored circles, each a different color. Each is half-filled in."/>
          <p:cNvGrpSpPr/>
          <p:nvPr/>
        </p:nvGrpSpPr>
        <p:grpSpPr>
          <a:xfrm>
            <a:off x="3877675" y="1788250"/>
            <a:ext cx="1148508" cy="2441900"/>
            <a:chOff x="3877675" y="1788250"/>
            <a:chExt cx="1148508" cy="2441900"/>
          </a:xfrm>
        </p:grpSpPr>
        <p:pic>
          <p:nvPicPr>
            <p:cNvPr id="480" name="Google Shape;480;p65" descr="A schematic of a web page shows four sections of text: orange, blue, green, and pin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7678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65"/>
            <p:cNvPicPr preferRelativeResize="0"/>
            <p:nvPr/>
          </p:nvPicPr>
          <p:blipFill rotWithShape="1">
            <a:blip r:embed="rId4">
              <a:alphaModFix/>
            </a:blip>
            <a:srcRect l="-2734" t="-82994" r="-1226" b="-55839"/>
            <a:stretch/>
          </p:blipFill>
          <p:spPr>
            <a:xfrm>
              <a:off x="3877675" y="3697650"/>
              <a:ext cx="1148499" cy="53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October:</a:t>
            </a:r>
            <a:br>
              <a:rPr lang="en" dirty="0"/>
            </a:br>
            <a:r>
              <a:rPr lang="en" dirty="0"/>
              <a:t>User profile patterns</a:t>
            </a:r>
            <a:endParaRPr dirty="0"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CHIPS and Science Act resource hub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chips.gov</a:t>
            </a:r>
            <a:endParaRPr/>
          </a:p>
        </p:txBody>
      </p:sp>
      <p:pic>
        <p:nvPicPr>
          <p:cNvPr id="163" name="Google Shape;163;p28" descr="The CHIPS.gov homepage features a logo of a semiconductor chip with an American flag printed on it, and a video of Commerce Secretary Gina Raimondo titled &quot;A message from the Secretary of Commerce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190"/>
            </a:avLst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USAGov</a:t>
            </a:r>
            <a:r>
              <a:rPr lang="en" dirty="0"/>
              <a:t> Benefits Assistance Tool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benefits-tool-</a:t>
            </a:r>
            <a:r>
              <a:rPr lang="en" dirty="0" err="1"/>
              <a:t>beta.usa.gov</a:t>
            </a:r>
            <a:endParaRPr dirty="0"/>
          </a:p>
        </p:txBody>
      </p:sp>
      <p:pic>
        <p:nvPicPr>
          <p:cNvPr id="171" name="Google Shape;171;p29" descr="The USAGov benefits tool shows a header reading &quot;Government Assistance After Losing a Loved One&quot; followed by a USWDS process lis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9914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838"/>
            </a:avLst>
          </a:prstGeom>
        </p:spPr>
      </p:pic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WaterAlert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461700" y="312465"/>
            <a:ext cx="55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accounts.waterdata.usgs.gov</a:t>
            </a:r>
            <a:r>
              <a:rPr lang="en" dirty="0"/>
              <a:t>/</a:t>
            </a:r>
            <a:r>
              <a:rPr lang="en" dirty="0" err="1"/>
              <a:t>wateralert</a:t>
            </a:r>
            <a:endParaRPr dirty="0"/>
          </a:p>
        </p:txBody>
      </p:sp>
      <p:pic>
        <p:nvPicPr>
          <p:cNvPr id="179" name="Google Shape;179;p30" descr="The USGS WaterAlert page shows an image of a mobile phone displaying multiple notification configuration options. A header reads &quot;Welcome to WaterAlert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753293" y="259294"/>
            <a:ext cx="4904472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Veterans’ Employment and Training Service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vets.gov</a:t>
            </a:r>
            <a:endParaRPr/>
          </a:p>
        </p:txBody>
      </p:sp>
      <p:pic>
        <p:nvPicPr>
          <p:cNvPr id="187" name="Google Shape;187;p31" descr="The VETS.gov homepage shows a large hero image of a retired Air Force lieutenant colonel holding a black and white photograph of herself in uniform receiving her new rank during a promotion ceremony. Text reads &quot;Welcome to VETS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85" name="Google Shape;18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472</Words>
  <Application>Microsoft Macintosh PowerPoint</Application>
  <PresentationFormat>On-screen Show (16:9)</PresentationFormat>
  <Paragraphs>147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Public Sans ExtraBold</vt:lpstr>
      <vt:lpstr>Public Sans Medium</vt:lpstr>
      <vt:lpstr>Public Sans Thin</vt:lpstr>
      <vt:lpstr>Public Sans</vt:lpstr>
      <vt:lpstr>IBM Plex Mono Medium</vt:lpstr>
      <vt:lpstr>Arial</vt:lpstr>
      <vt:lpstr>Public Sans Light</vt:lpstr>
      <vt:lpstr>USWDS</vt:lpstr>
      <vt:lpstr>USWDS Monthly Call</vt:lpstr>
      <vt:lpstr>Hi!</vt:lpstr>
      <vt:lpstr>Agenda</vt:lpstr>
      <vt:lpstr>Site launches</vt:lpstr>
      <vt:lpstr>CHIPS and Science Act resource hub</vt:lpstr>
      <vt:lpstr>USAGov Benefits Assistance Tool</vt:lpstr>
      <vt:lpstr>USGS WaterAlert</vt:lpstr>
      <vt:lpstr>Veterans’ Employment and Training Service</vt:lpstr>
      <vt:lpstr>Great work!</vt:lpstr>
      <vt:lpstr>Product updates</vt:lpstr>
      <vt:lpstr>USWDS 2.13.4 Security update</vt:lpstr>
      <vt:lpstr>USWDS 2.13.4 Out tomorrow</vt:lpstr>
      <vt:lpstr>Language Selection Patterns</vt:lpstr>
      <vt:lpstr>Meghan O’Meara she/her</vt:lpstr>
      <vt:lpstr>Mitch Moccia he/him</vt:lpstr>
      <vt:lpstr>Laura Godfrey she/her</vt:lpstr>
      <vt:lpstr>What we’ll discuss today</vt:lpstr>
      <vt:lpstr>The building blocks of  a site or service </vt:lpstr>
      <vt:lpstr>The building blocks of  a meal </vt:lpstr>
      <vt:lpstr>Tokens</vt:lpstr>
      <vt:lpstr>Components</vt:lpstr>
      <vt:lpstr>Usability and accessibility guidance</vt:lpstr>
      <vt:lpstr>Patterns are our Recipes</vt:lpstr>
      <vt:lpstr>Patterns: Things users do again and again on our sites and services</vt:lpstr>
      <vt:lpstr>Help a user to _________.</vt:lpstr>
      <vt:lpstr>Help a user to</vt:lpstr>
      <vt:lpstr>USWDS vision</vt:lpstr>
      <vt:lpstr>Provide fair, equitable, respectful, and inclusive experiences for broad,  diverse audiences.</vt:lpstr>
      <vt:lpstr>Reduce barriers to participation through every interaction </vt:lpstr>
      <vt:lpstr>Language selection</vt:lpstr>
      <vt:lpstr>Multilingual  Community of Practice</vt:lpstr>
      <vt:lpstr>Content in multiple languages</vt:lpstr>
      <vt:lpstr>Interviews and feedback</vt:lpstr>
      <vt:lpstr>Select a language pattern family</vt:lpstr>
      <vt:lpstr>A USWDS pattern page</vt:lpstr>
      <vt:lpstr>Introducing a pattern</vt:lpstr>
      <vt:lpstr>Pattern context</vt:lpstr>
      <vt:lpstr>Guidance</vt:lpstr>
      <vt:lpstr>Considerations</vt:lpstr>
      <vt:lpstr>Details</vt:lpstr>
      <vt:lpstr>Supporting information</vt:lpstr>
      <vt:lpstr>Selected multilingual content</vt:lpstr>
      <vt:lpstr>Demo</vt:lpstr>
      <vt:lpstr>What’s next?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 September 2022</dc:title>
  <dc:subject/>
  <dc:creator/>
  <cp:keywords/>
  <dc:description/>
  <cp:lastModifiedBy>Microsoft Office User</cp:lastModifiedBy>
  <cp:revision>5</cp:revision>
  <dcterms:modified xsi:type="dcterms:W3CDTF">2022-09-14T23:43:37Z</dcterms:modified>
  <cp:category/>
</cp:coreProperties>
</file>